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7B28-101F-487F-8BEE-B4F0F6C49B67}" type="datetimeFigureOut">
              <a:rPr lang="pt-BR" smtClean="0"/>
              <a:pPr/>
              <a:t>01/02/2020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A9CF-379C-47E2-BF32-5082FE05D6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7B28-101F-487F-8BEE-B4F0F6C49B67}" type="datetimeFigureOut">
              <a:rPr lang="pt-BR" smtClean="0"/>
              <a:pPr/>
              <a:t>01/02/2020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A9CF-379C-47E2-BF32-5082FE05D6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7B28-101F-487F-8BEE-B4F0F6C49B67}" type="datetimeFigureOut">
              <a:rPr lang="pt-BR" smtClean="0"/>
              <a:pPr/>
              <a:t>01/02/2020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A9CF-379C-47E2-BF32-5082FE05D6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7B28-101F-487F-8BEE-B4F0F6C49B67}" type="datetimeFigureOut">
              <a:rPr lang="pt-BR" smtClean="0"/>
              <a:pPr/>
              <a:t>01/02/2020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A9CF-379C-47E2-BF32-5082FE05D6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7B28-101F-487F-8BEE-B4F0F6C49B67}" type="datetimeFigureOut">
              <a:rPr lang="pt-BR" smtClean="0"/>
              <a:pPr/>
              <a:t>01/02/2020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A9CF-379C-47E2-BF32-5082FE05D6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7B28-101F-487F-8BEE-B4F0F6C49B67}" type="datetimeFigureOut">
              <a:rPr lang="pt-BR" smtClean="0"/>
              <a:pPr/>
              <a:t>01/02/2020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A9CF-379C-47E2-BF32-5082FE05D6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7B28-101F-487F-8BEE-B4F0F6C49B67}" type="datetimeFigureOut">
              <a:rPr lang="pt-BR" smtClean="0"/>
              <a:pPr/>
              <a:t>01/02/2020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A9CF-379C-47E2-BF32-5082FE05D6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7B28-101F-487F-8BEE-B4F0F6C49B67}" type="datetimeFigureOut">
              <a:rPr lang="pt-BR" smtClean="0"/>
              <a:pPr/>
              <a:t>01/02/2020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A9CF-379C-47E2-BF32-5082FE05D6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7B28-101F-487F-8BEE-B4F0F6C49B67}" type="datetimeFigureOut">
              <a:rPr lang="pt-BR" smtClean="0"/>
              <a:pPr/>
              <a:t>01/02/2020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A9CF-379C-47E2-BF32-5082FE05D6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7B28-101F-487F-8BEE-B4F0F6C49B67}" type="datetimeFigureOut">
              <a:rPr lang="pt-BR" smtClean="0"/>
              <a:pPr/>
              <a:t>01/02/2020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A9CF-379C-47E2-BF32-5082FE05D6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7B28-101F-487F-8BEE-B4F0F6C49B67}" type="datetimeFigureOut">
              <a:rPr lang="pt-BR" smtClean="0"/>
              <a:pPr/>
              <a:t>01/02/2020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A9CF-379C-47E2-BF32-5082FE05D6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B7B28-101F-487F-8BEE-B4F0F6C49B67}" type="datetimeFigureOut">
              <a:rPr lang="pt-BR" smtClean="0"/>
              <a:pPr/>
              <a:t>01/02/2020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DA9CF-379C-47E2-BF32-5082FE05D6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/>
          </a:bodyPr>
          <a:lstStyle/>
          <a:p>
            <a:r>
              <a:rPr lang="pt-BR" sz="7200" b="1" dirty="0" smtClean="0">
                <a:solidFill>
                  <a:schemeClr val="bg1"/>
                </a:solidFill>
              </a:rPr>
              <a:t>OSÉIAS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357454"/>
          </a:xfrm>
        </p:spPr>
        <p:txBody>
          <a:bodyPr>
            <a:noAutofit/>
          </a:bodyPr>
          <a:lstStyle/>
          <a:p>
            <a:r>
              <a:rPr lang="pt-BR" sz="7200" dirty="0" smtClean="0">
                <a:solidFill>
                  <a:schemeClr val="bg1"/>
                </a:solidFill>
              </a:rPr>
              <a:t>"</a:t>
            </a:r>
            <a:r>
              <a:rPr lang="pt-BR" sz="7200" dirty="0">
                <a:solidFill>
                  <a:schemeClr val="bg1"/>
                </a:solidFill>
              </a:rPr>
              <a:t>Oséias" quer dizer "salvação".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60007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A acusação fundamental do livro de Oséias se encontra no versículo 6: </a:t>
            </a:r>
            <a:r>
              <a:rPr lang="pt-BR" u="sng" dirty="0" smtClean="0">
                <a:solidFill>
                  <a:schemeClr val="bg1"/>
                </a:solidFill>
              </a:rPr>
              <a:t>"O meu povo está sendo destruído, porque lhe falta o conhecimento".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Deus claramente culpou os sacerdotes por não terem guiado o povo no caminho dele. </a:t>
            </a:r>
            <a:r>
              <a:rPr lang="pt-BR" dirty="0" smtClean="0">
                <a:solidFill>
                  <a:schemeClr val="bg1"/>
                </a:solidFill>
              </a:rPr>
              <a:t>(</a:t>
            </a:r>
            <a:r>
              <a:rPr lang="pt-BR" dirty="0" err="1" smtClean="0">
                <a:solidFill>
                  <a:schemeClr val="bg1"/>
                </a:solidFill>
              </a:rPr>
              <a:t>Êx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19.6)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Jesus disse: "Ora, se um cego guiar outro cego, cairão ambos no barranco"  (</a:t>
            </a:r>
            <a:r>
              <a:rPr lang="pt-BR" dirty="0" err="1" smtClean="0">
                <a:solidFill>
                  <a:schemeClr val="bg1"/>
                </a:solidFill>
              </a:rPr>
              <a:t>Mt</a:t>
            </a:r>
            <a:r>
              <a:rPr lang="pt-BR" dirty="0" smtClean="0">
                <a:solidFill>
                  <a:schemeClr val="bg1"/>
                </a:solidFill>
              </a:rPr>
              <a:t> 15:14).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Vers. 8 &gt; enriquecimento dos sacerdotes.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Deus não castigaria as mulheres que praticavam esses pecados, pois os próprios pais e maridos participavam dos mesmos (14).  (</a:t>
            </a:r>
            <a:r>
              <a:rPr lang="pt-BR" sz="2800" dirty="0" smtClean="0">
                <a:solidFill>
                  <a:schemeClr val="bg1"/>
                </a:solidFill>
              </a:rPr>
              <a:t>13.16</a:t>
            </a:r>
            <a:r>
              <a:rPr lang="pt-BR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403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CAPÍTULO 4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2547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MENSAGEM DE OSÉIAS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9293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Aliança desfeita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4.4 - 5.7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A política sem controle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5.8 – 7.16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A adoração pronta para a destruição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8.1 – 9.9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O chamado não cumprido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9.10 – 11.11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Efraim e Judá (agora) desonestos e tolos 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11.12 – 12.1</a:t>
            </a:r>
          </a:p>
          <a:p>
            <a:pPr algn="ctr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1762"/>
            <a:ext cx="8229600" cy="72547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MENSAGEM DE OSÉIAS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5721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Jacó (antes e agora) arrogância e auto-suficiência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12.2 – 14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Efraim (antes e agora) idolatria e ingratidão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13.1 – 16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Israel e Javé  (futuro) arrependimento e restauração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14.1 – 8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Admoestação final andar e tropeçar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1"/>
                </a:solidFill>
              </a:rPr>
              <a:t>14.9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OSÉIAS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06" y="785794"/>
            <a:ext cx="8929718" cy="6000792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000" dirty="0" smtClean="0">
                <a:solidFill>
                  <a:schemeClr val="bg1"/>
                </a:solidFill>
              </a:rPr>
              <a:t>Escreveu na mesma </a:t>
            </a:r>
            <a:r>
              <a:rPr lang="pt-BR" sz="3000" dirty="0">
                <a:solidFill>
                  <a:schemeClr val="bg1"/>
                </a:solidFill>
              </a:rPr>
              <a:t>época </a:t>
            </a:r>
            <a:r>
              <a:rPr lang="pt-BR" sz="3000" dirty="0" smtClean="0">
                <a:solidFill>
                  <a:schemeClr val="bg1"/>
                </a:solidFill>
              </a:rPr>
              <a:t>de Amós (</a:t>
            </a:r>
            <a:r>
              <a:rPr lang="pt-BR" sz="3000" dirty="0" err="1" smtClean="0">
                <a:solidFill>
                  <a:schemeClr val="bg1"/>
                </a:solidFill>
              </a:rPr>
              <a:t>Am</a:t>
            </a:r>
            <a:r>
              <a:rPr lang="pt-BR" sz="3000" dirty="0" smtClean="0">
                <a:solidFill>
                  <a:schemeClr val="bg1"/>
                </a:solidFill>
              </a:rPr>
              <a:t> </a:t>
            </a:r>
            <a:r>
              <a:rPr lang="pt-BR" sz="3000" dirty="0">
                <a:solidFill>
                  <a:schemeClr val="bg1"/>
                </a:solidFill>
              </a:rPr>
              <a:t>1:1), </a:t>
            </a:r>
            <a:r>
              <a:rPr lang="pt-BR" sz="3000" dirty="0" smtClean="0">
                <a:solidFill>
                  <a:schemeClr val="bg1"/>
                </a:solidFill>
              </a:rPr>
              <a:t>Isaías (Is </a:t>
            </a:r>
            <a:r>
              <a:rPr lang="pt-BR" sz="3000" dirty="0">
                <a:solidFill>
                  <a:schemeClr val="bg1"/>
                </a:solidFill>
              </a:rPr>
              <a:t>1:1) </a:t>
            </a:r>
            <a:r>
              <a:rPr lang="pt-BR" sz="3000" dirty="0" smtClean="0">
                <a:solidFill>
                  <a:schemeClr val="bg1"/>
                </a:solidFill>
              </a:rPr>
              <a:t>e Miquéias (</a:t>
            </a:r>
            <a:r>
              <a:rPr lang="pt-BR" sz="3000" dirty="0" err="1" smtClean="0">
                <a:solidFill>
                  <a:schemeClr val="bg1"/>
                </a:solidFill>
              </a:rPr>
              <a:t>Mq</a:t>
            </a:r>
            <a:r>
              <a:rPr lang="pt-BR" sz="3000" dirty="0" smtClean="0">
                <a:solidFill>
                  <a:schemeClr val="bg1"/>
                </a:solidFill>
              </a:rPr>
              <a:t> </a:t>
            </a:r>
            <a:r>
              <a:rPr lang="pt-BR" sz="3000" dirty="0">
                <a:solidFill>
                  <a:schemeClr val="bg1"/>
                </a:solidFill>
              </a:rPr>
              <a:t>1:1</a:t>
            </a:r>
            <a:r>
              <a:rPr lang="pt-BR" sz="3000" dirty="0" smtClean="0">
                <a:solidFill>
                  <a:schemeClr val="bg1"/>
                </a:solidFill>
              </a:rPr>
              <a:t>).</a:t>
            </a:r>
          </a:p>
          <a:p>
            <a:pPr algn="just">
              <a:buNone/>
            </a:pPr>
            <a:r>
              <a:rPr lang="pt-BR" sz="3000" dirty="0" smtClean="0">
                <a:solidFill>
                  <a:schemeClr val="bg1"/>
                </a:solidFill>
              </a:rPr>
              <a:t>O </a:t>
            </a:r>
            <a:r>
              <a:rPr lang="pt-BR" sz="3000" dirty="0">
                <a:solidFill>
                  <a:schemeClr val="bg1"/>
                </a:solidFill>
              </a:rPr>
              <a:t>povo que se achava </a:t>
            </a:r>
            <a:r>
              <a:rPr lang="pt-BR" sz="3000" dirty="0" smtClean="0">
                <a:solidFill>
                  <a:schemeClr val="bg1"/>
                </a:solidFill>
              </a:rPr>
              <a:t>próspero</a:t>
            </a:r>
            <a:r>
              <a:rPr lang="pt-BR" sz="3000" dirty="0">
                <a:solidFill>
                  <a:schemeClr val="bg1"/>
                </a:solidFill>
              </a:rPr>
              <a:t>, mas </a:t>
            </a:r>
            <a:r>
              <a:rPr lang="pt-BR" sz="3000" dirty="0" smtClean="0">
                <a:solidFill>
                  <a:schemeClr val="bg1"/>
                </a:solidFill>
              </a:rPr>
              <a:t>apodrecendo </a:t>
            </a:r>
            <a:r>
              <a:rPr lang="pt-BR" sz="3000" dirty="0">
                <a:solidFill>
                  <a:schemeClr val="bg1"/>
                </a:solidFill>
              </a:rPr>
              <a:t>por causa da idolatria, a imoralidade e a injustiça. </a:t>
            </a:r>
            <a:endParaRPr lang="pt-BR" sz="30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3000" dirty="0" smtClean="0">
                <a:solidFill>
                  <a:schemeClr val="bg1"/>
                </a:solidFill>
              </a:rPr>
              <a:t>Amós </a:t>
            </a:r>
            <a:r>
              <a:rPr lang="pt-BR" sz="3000" dirty="0">
                <a:solidFill>
                  <a:schemeClr val="bg1"/>
                </a:solidFill>
              </a:rPr>
              <a:t>e Oséias profetizaram </a:t>
            </a:r>
            <a:r>
              <a:rPr lang="pt-BR" sz="3000" dirty="0" smtClean="0">
                <a:solidFill>
                  <a:schemeClr val="bg1"/>
                </a:solidFill>
              </a:rPr>
              <a:t>para </a:t>
            </a:r>
            <a:r>
              <a:rPr lang="pt-BR" sz="3000" dirty="0">
                <a:solidFill>
                  <a:schemeClr val="bg1"/>
                </a:solidFill>
              </a:rPr>
              <a:t>Israel, e Isaías e Miquéias </a:t>
            </a:r>
            <a:r>
              <a:rPr lang="pt-BR" sz="3000" dirty="0" smtClean="0">
                <a:solidFill>
                  <a:schemeClr val="bg1"/>
                </a:solidFill>
              </a:rPr>
              <a:t>mais </a:t>
            </a:r>
            <a:r>
              <a:rPr lang="pt-BR" sz="3000" dirty="0">
                <a:solidFill>
                  <a:schemeClr val="bg1"/>
                </a:solidFill>
              </a:rPr>
              <a:t>para Judá.</a:t>
            </a:r>
          </a:p>
          <a:p>
            <a:pPr algn="just">
              <a:buNone/>
            </a:pPr>
            <a:r>
              <a:rPr lang="pt-BR" sz="3000" dirty="0" smtClean="0">
                <a:solidFill>
                  <a:schemeClr val="bg1"/>
                </a:solidFill>
              </a:rPr>
              <a:t>Viveu </a:t>
            </a:r>
            <a:r>
              <a:rPr lang="pt-BR" sz="3000" dirty="0">
                <a:solidFill>
                  <a:schemeClr val="bg1"/>
                </a:solidFill>
              </a:rPr>
              <a:t>nos últimos dias </a:t>
            </a:r>
            <a:r>
              <a:rPr lang="pt-BR" sz="3000" dirty="0" smtClean="0">
                <a:solidFill>
                  <a:schemeClr val="bg1"/>
                </a:solidFill>
              </a:rPr>
              <a:t>de </a:t>
            </a:r>
            <a:r>
              <a:rPr lang="pt-BR" sz="3000" dirty="0">
                <a:solidFill>
                  <a:schemeClr val="bg1"/>
                </a:solidFill>
              </a:rPr>
              <a:t>Israel. </a:t>
            </a:r>
            <a:r>
              <a:rPr lang="pt-BR" sz="3000" dirty="0" smtClean="0">
                <a:solidFill>
                  <a:schemeClr val="bg1"/>
                </a:solidFill>
              </a:rPr>
              <a:t>A </a:t>
            </a:r>
            <a:r>
              <a:rPr lang="pt-BR" sz="3000" dirty="0">
                <a:solidFill>
                  <a:schemeClr val="bg1"/>
                </a:solidFill>
              </a:rPr>
              <a:t>infidelidade espiritual do povo é comparada ao pecado de adultério. </a:t>
            </a:r>
            <a:r>
              <a:rPr lang="pt-BR" sz="2400" dirty="0" smtClean="0">
                <a:solidFill>
                  <a:schemeClr val="bg1"/>
                </a:solidFill>
              </a:rPr>
              <a:t>[(2 </a:t>
            </a:r>
            <a:r>
              <a:rPr lang="pt-BR" sz="2400" dirty="0" err="1" smtClean="0">
                <a:solidFill>
                  <a:schemeClr val="bg1"/>
                </a:solidFill>
              </a:rPr>
              <a:t>Rs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>
                <a:solidFill>
                  <a:schemeClr val="bg1"/>
                </a:solidFill>
              </a:rPr>
              <a:t>14-17 e 2 </a:t>
            </a:r>
            <a:r>
              <a:rPr lang="pt-BR" sz="2400" dirty="0" smtClean="0">
                <a:solidFill>
                  <a:schemeClr val="bg1"/>
                </a:solidFill>
              </a:rPr>
              <a:t>Cr 26-29)].</a:t>
            </a:r>
            <a:endParaRPr lang="pt-BR" sz="2400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3000" dirty="0" smtClean="0">
                <a:solidFill>
                  <a:schemeClr val="bg1"/>
                </a:solidFill>
              </a:rPr>
              <a:t>Mais </a:t>
            </a:r>
            <a:r>
              <a:rPr lang="pt-BR" sz="3000" dirty="0">
                <a:solidFill>
                  <a:schemeClr val="bg1"/>
                </a:solidFill>
              </a:rPr>
              <a:t>do que qualquer outro livro do </a:t>
            </a:r>
            <a:r>
              <a:rPr lang="pt-BR" sz="3000" dirty="0" smtClean="0">
                <a:solidFill>
                  <a:schemeClr val="bg1"/>
                </a:solidFill>
              </a:rPr>
              <a:t>VT, </a:t>
            </a:r>
            <a:r>
              <a:rPr lang="pt-BR" sz="3000" b="1" u="sng" dirty="0">
                <a:solidFill>
                  <a:schemeClr val="bg1"/>
                </a:solidFill>
              </a:rPr>
              <a:t>expõe o coração de Deus</a:t>
            </a:r>
            <a:r>
              <a:rPr lang="pt-BR" sz="3000" dirty="0">
                <a:solidFill>
                  <a:schemeClr val="bg1"/>
                </a:solidFill>
              </a:rPr>
              <a:t>. Oséias vive no próprio casamento o que Deus estava passando em relação a Israel. </a:t>
            </a:r>
            <a:endParaRPr lang="pt-BR" sz="3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92933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3600" dirty="0" smtClean="0">
                <a:solidFill>
                  <a:schemeClr val="bg1"/>
                </a:solidFill>
              </a:rPr>
              <a:t>Os primeiros três capítulos descrevem a vida de Oséias. Ele se casa, </a:t>
            </a:r>
            <a:r>
              <a:rPr lang="pt-BR" sz="3600" i="1" u="sng" dirty="0" smtClean="0">
                <a:solidFill>
                  <a:schemeClr val="bg1"/>
                </a:solidFill>
              </a:rPr>
              <a:t>mas a mulher dele se torna adúltera</a:t>
            </a:r>
            <a:r>
              <a:rPr lang="pt-BR" sz="3600" dirty="0" smtClean="0">
                <a:solidFill>
                  <a:schemeClr val="bg1"/>
                </a:solidFill>
              </a:rPr>
              <a:t>. Ele sofre com a infidelidade dela, mas mostra misericórdia para tomá-la de volta. Assim Deus viu a sua noiva, o povo de Israel, se envolvendo com "outros deuses",  cometendo adultério espiritual. </a:t>
            </a:r>
          </a:p>
          <a:p>
            <a:pPr algn="just">
              <a:buNone/>
            </a:pPr>
            <a:r>
              <a:rPr lang="pt-BR" sz="3600" dirty="0" smtClean="0">
                <a:solidFill>
                  <a:schemeClr val="bg1"/>
                </a:solidFill>
              </a:rPr>
              <a:t>Depois de tudo que Israel havia feito, Deus tem graça e misericórdia para reconciliar com esta esposa adúltera e estabelecer uma nova aliança.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OSÉIAS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GÔMER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8" y="857232"/>
            <a:ext cx="8858280" cy="600076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3000" dirty="0">
                <a:solidFill>
                  <a:schemeClr val="bg1"/>
                </a:solidFill>
              </a:rPr>
              <a:t>O casamento de Oséias com </a:t>
            </a:r>
            <a:r>
              <a:rPr lang="pt-BR" sz="3000" dirty="0" err="1">
                <a:solidFill>
                  <a:schemeClr val="bg1"/>
                </a:solidFill>
              </a:rPr>
              <a:t>Gômer</a:t>
            </a:r>
            <a:r>
              <a:rPr lang="pt-BR" sz="3000" dirty="0">
                <a:solidFill>
                  <a:schemeClr val="bg1"/>
                </a:solidFill>
              </a:rPr>
              <a:t> representa a relação de Deus com Israel.</a:t>
            </a:r>
          </a:p>
          <a:p>
            <a:pPr algn="just">
              <a:buNone/>
            </a:pPr>
            <a:r>
              <a:rPr lang="pt-BR" sz="3000" dirty="0" smtClean="0">
                <a:solidFill>
                  <a:schemeClr val="bg1"/>
                </a:solidFill>
              </a:rPr>
              <a:t>**"toma </a:t>
            </a:r>
            <a:r>
              <a:rPr lang="pt-BR" sz="3000" dirty="0">
                <a:solidFill>
                  <a:schemeClr val="bg1"/>
                </a:solidFill>
              </a:rPr>
              <a:t>uma mulher de </a:t>
            </a:r>
            <a:r>
              <a:rPr lang="pt-BR" sz="3000" dirty="0" smtClean="0">
                <a:solidFill>
                  <a:schemeClr val="bg1"/>
                </a:solidFill>
              </a:rPr>
              <a:t>prostituições. Não </a:t>
            </a:r>
            <a:r>
              <a:rPr lang="pt-BR" sz="3000" dirty="0">
                <a:solidFill>
                  <a:schemeClr val="bg1"/>
                </a:solidFill>
              </a:rPr>
              <a:t>faz sentido sugerir que Deus mandou que Oséias se casasse com uma prostituta, por vários motivos: </a:t>
            </a:r>
            <a:endParaRPr lang="pt-BR" sz="3000" dirty="0" smtClean="0">
              <a:solidFill>
                <a:schemeClr val="bg1"/>
              </a:solidFill>
            </a:endParaRPr>
          </a:p>
          <a:p>
            <a:pPr marL="514350" indent="-514350" algn="just">
              <a:buAutoNum type="arabicParenBoth"/>
            </a:pPr>
            <a:r>
              <a:rPr lang="pt-BR" sz="3000" dirty="0" smtClean="0">
                <a:solidFill>
                  <a:schemeClr val="bg1"/>
                </a:solidFill>
              </a:rPr>
              <a:t>Deus </a:t>
            </a:r>
            <a:r>
              <a:rPr lang="pt-BR" sz="3000" dirty="0">
                <a:solidFill>
                  <a:schemeClr val="bg1"/>
                </a:solidFill>
              </a:rPr>
              <a:t>sempre incentiva a pureza no casamento; </a:t>
            </a:r>
            <a:endParaRPr lang="pt-BR" sz="3000" dirty="0" smtClean="0">
              <a:solidFill>
                <a:schemeClr val="bg1"/>
              </a:solidFill>
            </a:endParaRPr>
          </a:p>
          <a:p>
            <a:pPr marL="514350" indent="-514350" algn="just">
              <a:buNone/>
            </a:pPr>
            <a:r>
              <a:rPr lang="pt-BR" sz="3000" dirty="0" smtClean="0">
                <a:solidFill>
                  <a:schemeClr val="bg1"/>
                </a:solidFill>
              </a:rPr>
              <a:t>(</a:t>
            </a:r>
            <a:r>
              <a:rPr lang="pt-BR" sz="3000" dirty="0">
                <a:solidFill>
                  <a:schemeClr val="bg1"/>
                </a:solidFill>
              </a:rPr>
              <a:t>2) O caso de </a:t>
            </a:r>
            <a:r>
              <a:rPr lang="pt-BR" sz="3000" dirty="0" err="1">
                <a:solidFill>
                  <a:schemeClr val="bg1"/>
                </a:solidFill>
              </a:rPr>
              <a:t>Gômer</a:t>
            </a:r>
            <a:r>
              <a:rPr lang="pt-BR" sz="3000" dirty="0">
                <a:solidFill>
                  <a:schemeClr val="bg1"/>
                </a:solidFill>
              </a:rPr>
              <a:t> é paralelo ao de Israel, que se tornou adúltera depois de "casar" com Deus; </a:t>
            </a:r>
            <a:endParaRPr lang="pt-BR" sz="3000" dirty="0" smtClean="0">
              <a:solidFill>
                <a:schemeClr val="bg1"/>
              </a:solidFill>
            </a:endParaRPr>
          </a:p>
          <a:p>
            <a:pPr marL="514350" indent="-514350" algn="just">
              <a:buNone/>
            </a:pPr>
            <a:r>
              <a:rPr lang="pt-BR" sz="3000" dirty="0" smtClean="0">
                <a:solidFill>
                  <a:schemeClr val="bg1"/>
                </a:solidFill>
              </a:rPr>
              <a:t>(</a:t>
            </a:r>
            <a:r>
              <a:rPr lang="pt-BR" sz="3000" dirty="0">
                <a:solidFill>
                  <a:schemeClr val="bg1"/>
                </a:solidFill>
              </a:rPr>
              <a:t>3) O relato comenta sobre filhos que nasceram depois do casamento, mesmo de adultério, mas não fala de nenhum filho nascido antes do casamento dela com Oséias.</a:t>
            </a:r>
          </a:p>
          <a:p>
            <a:pPr algn="just">
              <a:buNone/>
            </a:pPr>
            <a:endParaRPr lang="pt-BR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403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dirty="0" err="1" smtClean="0">
                <a:solidFill>
                  <a:schemeClr val="bg1"/>
                </a:solidFill>
              </a:rPr>
              <a:t>Gômer</a:t>
            </a:r>
            <a:r>
              <a:rPr lang="pt-BR" dirty="0" smtClean="0">
                <a:solidFill>
                  <a:schemeClr val="bg1"/>
                </a:solidFill>
              </a:rPr>
              <a:t> teve o primeiro filho.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85791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3100" dirty="0" smtClean="0">
                <a:solidFill>
                  <a:schemeClr val="bg1"/>
                </a:solidFill>
              </a:rPr>
              <a:t>"</a:t>
            </a:r>
            <a:r>
              <a:rPr lang="pt-BR" sz="3100" dirty="0">
                <a:solidFill>
                  <a:schemeClr val="bg1"/>
                </a:solidFill>
              </a:rPr>
              <a:t>e lhe deu um filho" (1:3) mostra que este primeiro filho era do próprio Oséias.</a:t>
            </a:r>
          </a:p>
          <a:p>
            <a:pPr algn="just">
              <a:buNone/>
            </a:pPr>
            <a:r>
              <a:rPr lang="pt-BR" sz="3100" dirty="0">
                <a:solidFill>
                  <a:schemeClr val="bg1"/>
                </a:solidFill>
              </a:rPr>
              <a:t>Deus lhe deu o nome de </a:t>
            </a:r>
            <a:r>
              <a:rPr lang="pt-BR" sz="3100" dirty="0" err="1">
                <a:solidFill>
                  <a:schemeClr val="bg1"/>
                </a:solidFill>
              </a:rPr>
              <a:t>Jezreel</a:t>
            </a:r>
            <a:r>
              <a:rPr lang="pt-BR" sz="3100" dirty="0">
                <a:solidFill>
                  <a:schemeClr val="bg1"/>
                </a:solidFill>
              </a:rPr>
              <a:t>, que significa "Deus espalha" ou "Deus semeia". O nome sugere os planos de Deus para Israel: </a:t>
            </a:r>
          </a:p>
          <a:p>
            <a:pPr algn="just">
              <a:buNone/>
            </a:pPr>
            <a:r>
              <a:rPr lang="pt-BR" sz="3100" dirty="0">
                <a:solidFill>
                  <a:schemeClr val="bg1"/>
                </a:solidFill>
              </a:rPr>
              <a:t>(1) Espalhar o povo no cativeiro,</a:t>
            </a:r>
          </a:p>
          <a:p>
            <a:pPr algn="just">
              <a:buNone/>
            </a:pPr>
            <a:r>
              <a:rPr lang="pt-BR" sz="3100" dirty="0">
                <a:solidFill>
                  <a:schemeClr val="bg1"/>
                </a:solidFill>
              </a:rPr>
              <a:t>(2) Semear para </a:t>
            </a:r>
            <a:r>
              <a:rPr lang="pt-BR" sz="3100" dirty="0" smtClean="0">
                <a:solidFill>
                  <a:schemeClr val="bg1"/>
                </a:solidFill>
              </a:rPr>
              <a:t>Ele </a:t>
            </a:r>
            <a:r>
              <a:rPr lang="pt-BR" sz="3100" dirty="0">
                <a:solidFill>
                  <a:schemeClr val="bg1"/>
                </a:solidFill>
              </a:rPr>
              <a:t>um povo purificado.</a:t>
            </a:r>
          </a:p>
          <a:p>
            <a:pPr algn="just">
              <a:buNone/>
            </a:pPr>
            <a:r>
              <a:rPr lang="pt-BR" sz="3100" dirty="0" err="1">
                <a:solidFill>
                  <a:schemeClr val="bg1"/>
                </a:solidFill>
              </a:rPr>
              <a:t>Jezreel</a:t>
            </a:r>
            <a:r>
              <a:rPr lang="pt-BR" sz="3100" dirty="0">
                <a:solidFill>
                  <a:schemeClr val="bg1"/>
                </a:solidFill>
              </a:rPr>
              <a:t> foi a cidade onde moraram alguns dos reis de Israel, e onde </a:t>
            </a:r>
            <a:r>
              <a:rPr lang="pt-BR" sz="3100" dirty="0" err="1">
                <a:solidFill>
                  <a:schemeClr val="bg1"/>
                </a:solidFill>
              </a:rPr>
              <a:t>Jeú</a:t>
            </a:r>
            <a:r>
              <a:rPr lang="pt-BR" sz="3100" dirty="0">
                <a:solidFill>
                  <a:schemeClr val="bg1"/>
                </a:solidFill>
              </a:rPr>
              <a:t> acabou com a casa de Acabe. Deus prometeu trazer castigo sobre a casa de </a:t>
            </a:r>
            <a:r>
              <a:rPr lang="pt-BR" sz="3100" dirty="0" err="1">
                <a:solidFill>
                  <a:schemeClr val="bg1"/>
                </a:solidFill>
              </a:rPr>
              <a:t>Jeú</a:t>
            </a:r>
            <a:r>
              <a:rPr lang="pt-BR" sz="3100" dirty="0">
                <a:solidFill>
                  <a:schemeClr val="bg1"/>
                </a:solidFill>
              </a:rPr>
              <a:t> e fazer cessar o reino e o arco (poder militar) de Israel</a:t>
            </a:r>
            <a:r>
              <a:rPr lang="pt-BR" sz="31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r>
              <a:rPr lang="pt-BR" sz="3100" dirty="0">
                <a:solidFill>
                  <a:schemeClr val="bg1"/>
                </a:solidFill>
              </a:rPr>
              <a:t>O Vale de </a:t>
            </a:r>
            <a:r>
              <a:rPr lang="pt-BR" sz="3100" dirty="0" err="1">
                <a:solidFill>
                  <a:schemeClr val="bg1"/>
                </a:solidFill>
              </a:rPr>
              <a:t>Jezreel</a:t>
            </a:r>
            <a:r>
              <a:rPr lang="pt-BR" sz="3100" dirty="0">
                <a:solidFill>
                  <a:schemeClr val="bg1"/>
                </a:solidFill>
              </a:rPr>
              <a:t> ou </a:t>
            </a:r>
            <a:r>
              <a:rPr lang="pt-BR" sz="3100" dirty="0" err="1">
                <a:solidFill>
                  <a:schemeClr val="bg1"/>
                </a:solidFill>
              </a:rPr>
              <a:t>Megido</a:t>
            </a:r>
            <a:r>
              <a:rPr lang="pt-BR" sz="3100" dirty="0">
                <a:solidFill>
                  <a:schemeClr val="bg1"/>
                </a:solidFill>
              </a:rPr>
              <a:t> foi o lugar de algumas batalhas decisivas (</a:t>
            </a:r>
            <a:r>
              <a:rPr lang="pt-BR" sz="3100" dirty="0" err="1" smtClean="0">
                <a:solidFill>
                  <a:schemeClr val="bg1"/>
                </a:solidFill>
              </a:rPr>
              <a:t>Jz</a:t>
            </a:r>
            <a:r>
              <a:rPr lang="pt-BR" sz="3100" dirty="0" smtClean="0">
                <a:solidFill>
                  <a:schemeClr val="bg1"/>
                </a:solidFill>
              </a:rPr>
              <a:t> </a:t>
            </a:r>
            <a:r>
              <a:rPr lang="pt-BR" sz="3100" dirty="0">
                <a:solidFill>
                  <a:schemeClr val="bg1"/>
                </a:solidFill>
              </a:rPr>
              <a:t>4-7; 2 </a:t>
            </a:r>
            <a:r>
              <a:rPr lang="pt-BR" sz="3100" dirty="0" err="1" smtClean="0">
                <a:solidFill>
                  <a:schemeClr val="bg1"/>
                </a:solidFill>
              </a:rPr>
              <a:t>Rs</a:t>
            </a:r>
            <a:r>
              <a:rPr lang="pt-BR" sz="3100" dirty="0" smtClean="0">
                <a:solidFill>
                  <a:schemeClr val="bg1"/>
                </a:solidFill>
              </a:rPr>
              <a:t> </a:t>
            </a:r>
            <a:r>
              <a:rPr lang="pt-BR" sz="3100" dirty="0">
                <a:solidFill>
                  <a:schemeClr val="bg1"/>
                </a:solidFill>
              </a:rPr>
              <a:t>23:28-30</a:t>
            </a:r>
            <a:r>
              <a:rPr lang="pt-BR" sz="3100" dirty="0" smtClean="0">
                <a:solidFill>
                  <a:schemeClr val="bg1"/>
                </a:solidFill>
              </a:rPr>
              <a:t>).</a:t>
            </a:r>
            <a:endParaRPr lang="pt-BR" sz="3100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3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8" y="71414"/>
            <a:ext cx="8929718" cy="64294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3600" dirty="0" err="1" smtClean="0">
                <a:solidFill>
                  <a:schemeClr val="bg1"/>
                </a:solidFill>
              </a:rPr>
              <a:t>Gômer</a:t>
            </a:r>
            <a:r>
              <a:rPr lang="pt-BR" sz="3600" dirty="0" smtClean="0">
                <a:solidFill>
                  <a:schemeClr val="bg1"/>
                </a:solidFill>
              </a:rPr>
              <a:t> concebeu outra vez e teve uma filha.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8" y="857232"/>
            <a:ext cx="8929718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>
                <a:solidFill>
                  <a:schemeClr val="bg1"/>
                </a:solidFill>
              </a:rPr>
              <a:t>nome dela (</a:t>
            </a:r>
            <a:r>
              <a:rPr lang="pt-BR" dirty="0" err="1" smtClean="0">
                <a:solidFill>
                  <a:schemeClr val="bg1"/>
                </a:solidFill>
              </a:rPr>
              <a:t>Lo-Ruama</a:t>
            </a:r>
            <a:r>
              <a:rPr lang="pt-BR" dirty="0" smtClean="0">
                <a:solidFill>
                  <a:schemeClr val="bg1"/>
                </a:solidFill>
              </a:rPr>
              <a:t>) traduzido como </a:t>
            </a:r>
            <a:r>
              <a:rPr lang="pt-BR" dirty="0">
                <a:solidFill>
                  <a:schemeClr val="bg1"/>
                </a:solidFill>
              </a:rPr>
              <a:t>Desfavorecida. Significa "não amada".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Tudo </a:t>
            </a:r>
            <a:r>
              <a:rPr lang="pt-BR" dirty="0">
                <a:solidFill>
                  <a:schemeClr val="bg1"/>
                </a:solidFill>
              </a:rPr>
              <a:t>indica que Oséias não foi o pai desta </a:t>
            </a:r>
            <a:r>
              <a:rPr lang="pt-BR" dirty="0" smtClean="0">
                <a:solidFill>
                  <a:schemeClr val="bg1"/>
                </a:solidFill>
              </a:rPr>
              <a:t>filha. </a:t>
            </a:r>
            <a:endParaRPr lang="pt-BR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dirty="0">
                <a:solidFill>
                  <a:schemeClr val="bg1"/>
                </a:solidFill>
              </a:rPr>
              <a:t>(1) Em contraste com o primeiro ("e lhe deu" - 1:3), aqui diz simplesmente que "deu à luz" (1:6); </a:t>
            </a:r>
          </a:p>
          <a:p>
            <a:pPr algn="just">
              <a:buNone/>
            </a:pPr>
            <a:r>
              <a:rPr lang="pt-BR" dirty="0">
                <a:solidFill>
                  <a:schemeClr val="bg1"/>
                </a:solidFill>
              </a:rPr>
              <a:t>(2) O nome dela sugere a rejeição pelo </a:t>
            </a:r>
            <a:r>
              <a:rPr lang="pt-BR" dirty="0" smtClean="0">
                <a:solidFill>
                  <a:schemeClr val="bg1"/>
                </a:solidFill>
              </a:rPr>
              <a:t>marido.</a:t>
            </a:r>
            <a:endParaRPr lang="pt-BR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dirty="0">
                <a:solidFill>
                  <a:schemeClr val="bg1"/>
                </a:solidFill>
              </a:rPr>
              <a:t>Deus explicou o significado profético do nome </a:t>
            </a:r>
            <a:r>
              <a:rPr lang="pt-BR" dirty="0" err="1">
                <a:solidFill>
                  <a:schemeClr val="bg1"/>
                </a:solidFill>
              </a:rPr>
              <a:t>Lo-Ruama</a:t>
            </a:r>
            <a:r>
              <a:rPr lang="pt-BR" dirty="0">
                <a:solidFill>
                  <a:schemeClr val="bg1"/>
                </a:solidFill>
              </a:rPr>
              <a:t>. Ele não mostraria mais favor </a:t>
            </a:r>
            <a:r>
              <a:rPr lang="pt-BR" dirty="0" smtClean="0">
                <a:solidFill>
                  <a:schemeClr val="bg1"/>
                </a:solidFill>
              </a:rPr>
              <a:t>à </a:t>
            </a:r>
            <a:r>
              <a:rPr lang="pt-BR" dirty="0">
                <a:solidFill>
                  <a:schemeClr val="bg1"/>
                </a:solidFill>
              </a:rPr>
              <a:t>casa de Israel, mas ainda teria compaixão para com Judá. Este seria salvo, não pela força militar, mas pelo poder de Deus </a:t>
            </a:r>
            <a:r>
              <a:rPr lang="pt-BR" dirty="0" smtClean="0">
                <a:solidFill>
                  <a:schemeClr val="bg1"/>
                </a:solidFill>
              </a:rPr>
              <a:t>(Is </a:t>
            </a:r>
            <a:r>
              <a:rPr lang="pt-BR" dirty="0">
                <a:solidFill>
                  <a:schemeClr val="bg1"/>
                </a:solidFill>
              </a:rPr>
              <a:t>37:36-38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terceiro filho de </a:t>
            </a:r>
            <a:r>
              <a:rPr lang="pt-BR" dirty="0" err="1" smtClean="0">
                <a:solidFill>
                  <a:schemeClr val="bg1"/>
                </a:solidFill>
              </a:rPr>
              <a:t>Gômer</a:t>
            </a:r>
            <a:r>
              <a:rPr lang="pt-BR" dirty="0" smtClean="0">
                <a:solidFill>
                  <a:schemeClr val="bg1"/>
                </a:solidFill>
              </a:rPr>
              <a:t>,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785794"/>
            <a:ext cx="885828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600" dirty="0">
                <a:solidFill>
                  <a:schemeClr val="bg1"/>
                </a:solidFill>
              </a:rPr>
              <a:t>O</a:t>
            </a:r>
            <a:r>
              <a:rPr lang="pt-BR" sz="2600" dirty="0" smtClean="0">
                <a:solidFill>
                  <a:schemeClr val="bg1"/>
                </a:solidFill>
              </a:rPr>
              <a:t>utro </a:t>
            </a:r>
            <a:r>
              <a:rPr lang="pt-BR" sz="2600" dirty="0">
                <a:solidFill>
                  <a:schemeClr val="bg1"/>
                </a:solidFill>
              </a:rPr>
              <a:t>menino, recebeu o nome de </a:t>
            </a:r>
            <a:r>
              <a:rPr lang="pt-BR" sz="2600" dirty="0" err="1">
                <a:solidFill>
                  <a:schemeClr val="bg1"/>
                </a:solidFill>
              </a:rPr>
              <a:t>Lo-Ami</a:t>
            </a:r>
            <a:r>
              <a:rPr lang="pt-BR" sz="2600" dirty="0">
                <a:solidFill>
                  <a:schemeClr val="bg1"/>
                </a:solidFill>
              </a:rPr>
              <a:t> </a:t>
            </a:r>
            <a:r>
              <a:rPr lang="pt-BR" sz="2600" dirty="0" smtClean="0">
                <a:solidFill>
                  <a:schemeClr val="bg1"/>
                </a:solidFill>
              </a:rPr>
              <a:t> &gt; "</a:t>
            </a:r>
            <a:r>
              <a:rPr lang="pt-BR" sz="2600" dirty="0" err="1">
                <a:solidFill>
                  <a:schemeClr val="bg1"/>
                </a:solidFill>
              </a:rPr>
              <a:t>Não-Meu-Povo</a:t>
            </a:r>
            <a:r>
              <a:rPr lang="pt-BR" sz="2600" dirty="0">
                <a:solidFill>
                  <a:schemeClr val="bg1"/>
                </a:solidFill>
              </a:rPr>
              <a:t>".</a:t>
            </a:r>
          </a:p>
          <a:p>
            <a:pPr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Tudo </a:t>
            </a:r>
            <a:r>
              <a:rPr lang="pt-BR" sz="2600" dirty="0">
                <a:solidFill>
                  <a:schemeClr val="bg1"/>
                </a:solidFill>
              </a:rPr>
              <a:t>indica que Oséias não foi o pai desta criança.</a:t>
            </a:r>
          </a:p>
          <a:p>
            <a:pPr>
              <a:buNone/>
            </a:pPr>
            <a:r>
              <a:rPr lang="pt-BR" sz="2600" dirty="0">
                <a:solidFill>
                  <a:schemeClr val="bg1"/>
                </a:solidFill>
              </a:rPr>
              <a:t>O nome simbolizava a rejeição de Israel por Deus</a:t>
            </a:r>
            <a:r>
              <a:rPr lang="pt-BR" sz="26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pt-BR" sz="2600" dirty="0">
                <a:solidFill>
                  <a:schemeClr val="bg1"/>
                </a:solidFill>
              </a:rPr>
              <a:t>A rejeição do povo seria temporária. </a:t>
            </a:r>
          </a:p>
          <a:p>
            <a:pPr>
              <a:buNone/>
            </a:pPr>
            <a:r>
              <a:rPr lang="pt-BR" sz="2600" dirty="0">
                <a:solidFill>
                  <a:schemeClr val="bg1"/>
                </a:solidFill>
              </a:rPr>
              <a:t>(1) Embora Deus fizesse "cessar o reino da casa de Israel" (1:4</a:t>
            </a:r>
            <a:r>
              <a:rPr lang="pt-BR" sz="2600" dirty="0" smtClean="0">
                <a:solidFill>
                  <a:schemeClr val="bg1"/>
                </a:solidFill>
              </a:rPr>
              <a:t>), não </a:t>
            </a:r>
            <a:r>
              <a:rPr lang="pt-BR" sz="2600" dirty="0">
                <a:solidFill>
                  <a:schemeClr val="bg1"/>
                </a:solidFill>
              </a:rPr>
              <a:t>destruiria todas as pessoas (1:10). Ele não tinha esquecido da promessa de abençoar todas as famílias da terra por meio do descendente de Abraão (</a:t>
            </a:r>
            <a:r>
              <a:rPr lang="pt-BR" sz="2600" dirty="0" err="1" smtClean="0">
                <a:solidFill>
                  <a:schemeClr val="bg1"/>
                </a:solidFill>
              </a:rPr>
              <a:t>Gn</a:t>
            </a:r>
            <a:r>
              <a:rPr lang="pt-BR" sz="2600" dirty="0" smtClean="0">
                <a:solidFill>
                  <a:schemeClr val="bg1"/>
                </a:solidFill>
              </a:rPr>
              <a:t> </a:t>
            </a:r>
            <a:r>
              <a:rPr lang="pt-BR" sz="2600" dirty="0">
                <a:solidFill>
                  <a:schemeClr val="bg1"/>
                </a:solidFill>
              </a:rPr>
              <a:t>12:3).</a:t>
            </a:r>
          </a:p>
          <a:p>
            <a:pPr>
              <a:buNone/>
            </a:pPr>
            <a:r>
              <a:rPr lang="pt-BR" sz="2600" dirty="0">
                <a:solidFill>
                  <a:schemeClr val="bg1"/>
                </a:solidFill>
              </a:rPr>
              <a:t>(2) Deus mudaria a sorte do povo: De "</a:t>
            </a:r>
            <a:r>
              <a:rPr lang="pt-BR" sz="2600" dirty="0" err="1">
                <a:solidFill>
                  <a:schemeClr val="bg1"/>
                </a:solidFill>
              </a:rPr>
              <a:t>Não-Meu-Povo</a:t>
            </a:r>
            <a:r>
              <a:rPr lang="pt-BR" sz="2600" dirty="0">
                <a:solidFill>
                  <a:schemeClr val="bg1"/>
                </a:solidFill>
              </a:rPr>
              <a:t>" para "Filhos do Deus Vivo"; De Desfavorecida para Favor.</a:t>
            </a:r>
          </a:p>
          <a:p>
            <a:pPr>
              <a:buNone/>
            </a:pPr>
            <a:r>
              <a:rPr lang="pt-BR" sz="2600" dirty="0">
                <a:solidFill>
                  <a:schemeClr val="bg1"/>
                </a:solidFill>
              </a:rPr>
              <a:t>(3) Israel e Judá se uniriam sob uma só cabeça.</a:t>
            </a:r>
          </a:p>
          <a:p>
            <a:pPr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1 </a:t>
            </a:r>
            <a:r>
              <a:rPr lang="pt-BR" sz="2600" dirty="0" err="1" smtClean="0">
                <a:solidFill>
                  <a:schemeClr val="bg1"/>
                </a:solidFill>
              </a:rPr>
              <a:t>Pd</a:t>
            </a:r>
            <a:r>
              <a:rPr lang="pt-BR" sz="2600" dirty="0" smtClean="0">
                <a:solidFill>
                  <a:schemeClr val="bg1"/>
                </a:solidFill>
              </a:rPr>
              <a:t> </a:t>
            </a:r>
            <a:r>
              <a:rPr lang="pt-BR" sz="2600" dirty="0">
                <a:solidFill>
                  <a:schemeClr val="bg1"/>
                </a:solidFill>
              </a:rPr>
              <a:t>2:10 cita esta mudança de </a:t>
            </a:r>
            <a:r>
              <a:rPr lang="pt-BR" sz="2600" dirty="0" smtClean="0">
                <a:solidFill>
                  <a:schemeClr val="bg1"/>
                </a:solidFill>
              </a:rPr>
              <a:t>nomes. </a:t>
            </a:r>
          </a:p>
          <a:p>
            <a:pPr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(</a:t>
            </a:r>
            <a:r>
              <a:rPr lang="pt-BR" sz="2600" dirty="0" err="1" smtClean="0">
                <a:solidFill>
                  <a:schemeClr val="bg1"/>
                </a:solidFill>
              </a:rPr>
              <a:t>Ef</a:t>
            </a:r>
            <a:r>
              <a:rPr lang="pt-BR" sz="2600" dirty="0" smtClean="0">
                <a:solidFill>
                  <a:schemeClr val="bg1"/>
                </a:solidFill>
              </a:rPr>
              <a:t> </a:t>
            </a:r>
            <a:r>
              <a:rPr lang="pt-BR" sz="2600" dirty="0">
                <a:solidFill>
                  <a:schemeClr val="bg1"/>
                </a:solidFill>
              </a:rPr>
              <a:t>1:22-23</a:t>
            </a:r>
            <a:r>
              <a:rPr lang="pt-BR" sz="2600" dirty="0" smtClean="0">
                <a:solidFill>
                  <a:schemeClr val="bg1"/>
                </a:solidFill>
              </a:rPr>
              <a:t>).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CAPÍTULO 3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06" y="1071546"/>
            <a:ext cx="8929718" cy="505461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Deus mandou que Oséias tomasse de volta a sua esposa adúltera (1).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Oséias obedeceu, comprando de volta a sua mulher (2) (equivale o valor de uma escrava (</a:t>
            </a:r>
            <a:r>
              <a:rPr lang="pt-BR" dirty="0" err="1" smtClean="0">
                <a:solidFill>
                  <a:schemeClr val="bg1"/>
                </a:solidFill>
              </a:rPr>
              <a:t>Êx</a:t>
            </a:r>
            <a:r>
              <a:rPr lang="pt-BR" dirty="0" smtClean="0">
                <a:solidFill>
                  <a:schemeClr val="bg1"/>
                </a:solidFill>
              </a:rPr>
              <a:t> 21:32)).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Oséias e </a:t>
            </a:r>
            <a:r>
              <a:rPr lang="pt-BR" dirty="0" err="1" smtClean="0">
                <a:solidFill>
                  <a:schemeClr val="bg1"/>
                </a:solidFill>
              </a:rPr>
              <a:t>Gômer</a:t>
            </a:r>
            <a:r>
              <a:rPr lang="pt-BR" dirty="0" smtClean="0">
                <a:solidFill>
                  <a:schemeClr val="bg1"/>
                </a:solidFill>
              </a:rPr>
              <a:t> não voltaram imediatamente a ter relações conjugais. Ele esperou para ver se ela realmente ficaria longe dos amantes (3).</a:t>
            </a:r>
          </a:p>
          <a:p>
            <a:pPr algn="just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CAPÍTULO</a:t>
            </a:r>
            <a:r>
              <a:rPr lang="pt-BR" dirty="0" smtClean="0"/>
              <a:t>  </a:t>
            </a:r>
            <a:r>
              <a:rPr lang="pt-BR" dirty="0" smtClean="0">
                <a:solidFill>
                  <a:schemeClr val="bg1"/>
                </a:solidFill>
              </a:rPr>
              <a:t>4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8" y="928670"/>
            <a:ext cx="8929718" cy="578647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Deus </a:t>
            </a:r>
            <a:r>
              <a:rPr lang="pt-BR" dirty="0" smtClean="0">
                <a:solidFill>
                  <a:schemeClr val="bg1"/>
                </a:solidFill>
              </a:rPr>
              <a:t>levanta acusações contra Israel.</a:t>
            </a:r>
          </a:p>
          <a:p>
            <a:pPr algn="just">
              <a:buNone/>
            </a:pPr>
            <a:r>
              <a:rPr lang="pt-BR" u="sng" dirty="0" smtClean="0">
                <a:solidFill>
                  <a:schemeClr val="bg1"/>
                </a:solidFill>
              </a:rPr>
              <a:t>FALTA</a:t>
            </a:r>
            <a:r>
              <a:rPr lang="pt-BR" dirty="0" smtClean="0">
                <a:solidFill>
                  <a:schemeClr val="bg1"/>
                </a:solidFill>
              </a:rPr>
              <a:t>: </a:t>
            </a:r>
            <a:r>
              <a:rPr lang="pt-BR" dirty="0" smtClean="0">
                <a:solidFill>
                  <a:schemeClr val="bg1"/>
                </a:solidFill>
              </a:rPr>
              <a:t>verdade, amor e conhecimento de Deus (1).</a:t>
            </a:r>
          </a:p>
          <a:p>
            <a:pPr algn="just">
              <a:buNone/>
            </a:pPr>
            <a:r>
              <a:rPr lang="pt-BR" u="sng" dirty="0" smtClean="0">
                <a:solidFill>
                  <a:schemeClr val="bg1"/>
                </a:solidFill>
              </a:rPr>
              <a:t>PREVALECEM</a:t>
            </a:r>
            <a:r>
              <a:rPr lang="pt-BR" dirty="0" smtClean="0">
                <a:solidFill>
                  <a:schemeClr val="bg1"/>
                </a:solidFill>
              </a:rPr>
              <a:t>: </a:t>
            </a:r>
            <a:r>
              <a:rPr lang="pt-BR" dirty="0" smtClean="0">
                <a:solidFill>
                  <a:schemeClr val="bg1"/>
                </a:solidFill>
              </a:rPr>
              <a:t>perjúrios, mentiras, matanças, furtos, adultérios, arrombamentos e homicídios (2).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A contenda de Deus com o povo destaca o fato que há aspectos negativos e positivos na obediência. 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Ser servo de Deus não é somente abster-se da prática do mal; é cultivar a prática do bem. </a:t>
            </a:r>
            <a:endParaRPr lang="pt-BR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(2 </a:t>
            </a:r>
            <a:r>
              <a:rPr lang="pt-BR" dirty="0" err="1" smtClean="0">
                <a:solidFill>
                  <a:schemeClr val="bg1"/>
                </a:solidFill>
              </a:rPr>
              <a:t>Tm</a:t>
            </a:r>
            <a:r>
              <a:rPr lang="pt-BR" dirty="0" smtClean="0">
                <a:solidFill>
                  <a:schemeClr val="bg1"/>
                </a:solidFill>
              </a:rPr>
              <a:t> 3:16-17; </a:t>
            </a:r>
            <a:r>
              <a:rPr lang="pt-BR" dirty="0" err="1" smtClean="0">
                <a:solidFill>
                  <a:schemeClr val="bg1"/>
                </a:solidFill>
              </a:rPr>
              <a:t>Tg</a:t>
            </a:r>
            <a:r>
              <a:rPr lang="pt-BR" dirty="0" smtClean="0">
                <a:solidFill>
                  <a:schemeClr val="bg1"/>
                </a:solidFill>
              </a:rPr>
              <a:t> 4:17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1064</Words>
  <Application>Microsoft Office PowerPoint</Application>
  <PresentationFormat>Apresentação na tela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OSÉIAS</vt:lpstr>
      <vt:lpstr>OSÉIAS</vt:lpstr>
      <vt:lpstr>OSÉIAS</vt:lpstr>
      <vt:lpstr>GÔMER</vt:lpstr>
      <vt:lpstr>Gômer teve o primeiro filho.</vt:lpstr>
      <vt:lpstr>Gômer concebeu outra vez e teve uma filha.</vt:lpstr>
      <vt:lpstr>O terceiro filho de Gômer,</vt:lpstr>
      <vt:lpstr>CAPÍTULO 3</vt:lpstr>
      <vt:lpstr>CAPÍTULO  4</vt:lpstr>
      <vt:lpstr>CAPÍTULO 4</vt:lpstr>
      <vt:lpstr>MENSAGEM DE OSÉIAS</vt:lpstr>
      <vt:lpstr>MENSAGEM DE OSÉIAS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OSÉIAS</dc:title>
  <dc:creator>Pastor</dc:creator>
  <cp:lastModifiedBy>Pastor</cp:lastModifiedBy>
  <cp:revision>33</cp:revision>
  <dcterms:created xsi:type="dcterms:W3CDTF">2018-12-12T19:15:07Z</dcterms:created>
  <dcterms:modified xsi:type="dcterms:W3CDTF">2020-02-01T21:46:38Z</dcterms:modified>
</cp:coreProperties>
</file>